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087" autoAdjust="0"/>
  </p:normalViewPr>
  <p:slideViewPr>
    <p:cSldViewPr>
      <p:cViewPr varScale="1">
        <p:scale>
          <a:sx n="103" d="100"/>
          <a:sy n="103" d="100"/>
        </p:scale>
        <p:origin x="11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C6629-F0BE-41C4-997C-52FE09174359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374CD-BAF9-4A1E-A8D1-EA1BAC072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4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36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19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4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1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79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9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12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17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852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90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926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8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3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29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01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21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82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83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374CD-BAF9-4A1E-A8D1-EA1BAC0725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24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8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30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87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6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28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7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15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5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1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1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25005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Mass transport effects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we need an infinite number of resistors and capacitors placed in the below configuration to model </a:t>
            </a:r>
            <a:r>
              <a:rPr lang="en-US" sz="2400" dirty="0" smtClean="0"/>
              <a:t>the impedance induced by mass </a:t>
            </a:r>
            <a:r>
              <a:rPr lang="en-US" sz="2400" dirty="0"/>
              <a:t>transport in </a:t>
            </a:r>
            <a:r>
              <a:rPr lang="en-US" sz="2400" dirty="0" smtClean="0"/>
              <a:t>a diffusion </a:t>
            </a:r>
            <a:r>
              <a:rPr lang="en-US" sz="2400" dirty="0"/>
              <a:t>layer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1], [2]</a:t>
            </a:r>
            <a:endParaRPr lang="en-US" sz="2400" baseline="300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impedance plot for </a:t>
            </a:r>
            <a:r>
              <a:rPr lang="en-US" sz="2400" dirty="0" smtClean="0"/>
              <a:t>this </a:t>
            </a:r>
            <a:r>
              <a:rPr lang="en-US" sz="2400" dirty="0"/>
              <a:t>configuration </a:t>
            </a:r>
            <a:r>
              <a:rPr lang="en-US" sz="2400" dirty="0" smtClean="0"/>
              <a:t>gives </a:t>
            </a:r>
            <a:r>
              <a:rPr lang="en-US" sz="2400" dirty="0"/>
              <a:t>a constant phase of 45˚ for the entire frequency range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1], [2]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element that describes this characteristic is called Warburg element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1], [2]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95800"/>
            <a:ext cx="3048000" cy="144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524000" y="4953000"/>
            <a:ext cx="2667000" cy="609600"/>
            <a:chOff x="1600200" y="4876800"/>
            <a:chExt cx="2667000" cy="609600"/>
          </a:xfrm>
        </p:grpSpPr>
        <p:sp>
          <p:nvSpPr>
            <p:cNvPr id="4" name="Rectangle 3"/>
            <p:cNvSpPr/>
            <p:nvPr/>
          </p:nvSpPr>
          <p:spPr>
            <a:xfrm>
              <a:off x="2057400" y="4876800"/>
              <a:ext cx="17526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65606" y="4996934"/>
              <a:ext cx="18205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Warburg Element</a:t>
              </a:r>
            </a:p>
          </p:txBody>
        </p:sp>
        <p:cxnSp>
          <p:nvCxnSpPr>
            <p:cNvPr id="7" name="Straight Connector 6"/>
            <p:cNvCxnSpPr>
              <a:stCxn id="5" idx="1"/>
            </p:cNvCxnSpPr>
            <p:nvPr/>
          </p:nvCxnSpPr>
          <p:spPr>
            <a:xfrm flipH="1">
              <a:off x="1600200" y="5181600"/>
              <a:ext cx="4654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810000" y="5181600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72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Double layer and charge transfer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solid/electrolyte interface (SEI) </a:t>
            </a:r>
            <a:r>
              <a:rPr lang="en-US" sz="2400" dirty="0"/>
              <a:t>resists the </a:t>
            </a:r>
            <a:r>
              <a:rPr lang="en-US" sz="2400" dirty="0" smtClean="0"/>
              <a:t>charge transfer and creates </a:t>
            </a:r>
            <a:r>
              <a:rPr lang="en-US" sz="2400" dirty="0"/>
              <a:t>an over-potential. </a:t>
            </a:r>
            <a:r>
              <a:rPr lang="en-US" sz="2400" baseline="30000" dirty="0"/>
              <a:t>[2]</a:t>
            </a:r>
          </a:p>
          <a:p>
            <a:r>
              <a:rPr lang="en-US" sz="2400" dirty="0" smtClean="0"/>
              <a:t>A charge </a:t>
            </a:r>
            <a:r>
              <a:rPr lang="en-US" sz="2400" dirty="0"/>
              <a:t>zone is formed on the SEI layer and since this behavior resembles a capacitor it is called double layer capacitance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2]</a:t>
            </a:r>
            <a:endParaRPr lang="en-US" sz="2400" baseline="30000" dirty="0" smtClean="0"/>
          </a:p>
          <a:p>
            <a:r>
              <a:rPr lang="en-US" sz="2400" dirty="0" smtClean="0"/>
              <a:t>These effects govern the response of the system at the middle range frequencies (1Hz-1KHz) and make the semicircular section of the EIS </a:t>
            </a:r>
            <a:r>
              <a:rPr lang="en-US" sz="2400" dirty="0"/>
              <a:t>plot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2]</a:t>
            </a:r>
            <a:endParaRPr lang="en-US" sz="2400" baseline="300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92625"/>
            <a:ext cx="2287739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162800" y="4953000"/>
            <a:ext cx="685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8000" y="46482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SEI Layer Effects</a:t>
            </a:r>
          </a:p>
        </p:txBody>
      </p:sp>
    </p:spTree>
    <p:extLst>
      <p:ext uri="{BB962C8B-B14F-4D97-AF65-F5344CB8AC3E}">
        <p14:creationId xmlns:p14="http://schemas.microsoft.com/office/powerpoint/2010/main" val="6188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Double layer and charge transfer effects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resistor and a capacitor in parallel models the over-potential at SEI layer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we saw in Example 4, the impedance </a:t>
            </a:r>
            <a:r>
              <a:rPr lang="en-US" dirty="0"/>
              <a:t>spectrum plot for a parallel RC pair </a:t>
            </a:r>
            <a:r>
              <a:rPr lang="en-US" dirty="0" smtClean="0"/>
              <a:t>forms an exact semi-circle.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441430" y="3962400"/>
            <a:ext cx="2940570" cy="2580918"/>
            <a:chOff x="0" y="0"/>
            <a:chExt cx="1915794" cy="1681479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1915794" cy="1681479"/>
              <a:chOff x="0" y="0"/>
              <a:chExt cx="1915999" cy="168179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0"/>
                <a:ext cx="1915999" cy="1681798"/>
                <a:chOff x="0" y="0"/>
                <a:chExt cx="1915999" cy="1681798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0" y="0"/>
                  <a:ext cx="1915999" cy="1681798"/>
                  <a:chOff x="0" y="0"/>
                  <a:chExt cx="1915999" cy="1681798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6"/>
                      <p:cNvSpPr txBox="1"/>
                      <p:nvPr/>
                    </p:nvSpPr>
                    <p:spPr>
                      <a:xfrm>
                        <a:off x="336500" y="658368"/>
                        <a:ext cx="518795" cy="292100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6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𝜔</m:t>
                              </m:r>
                              <m:r>
                                <a:rPr lang="en-US" sz="6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sz="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libri"/>
                                      <a:cs typeface="Arial"/>
                                    </a:rPr>
                                  </m:ctrlPr>
                                </m:fPr>
                                <m:num>
                                  <m:r>
                                    <a:rPr lang="en-US" sz="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𝑅𝐶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en-US" sz="1100" dirty="0">
                          <a:solidFill>
                            <a:prstClr val="black"/>
                          </a:solidFill>
                          <a:ea typeface="Calibri"/>
                          <a:cs typeface="Arial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7" name="Text Box 1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36500" y="658368"/>
                        <a:ext cx="518795" cy="29210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0" y="0"/>
                    <a:ext cx="1915999" cy="1681798"/>
                    <a:chOff x="0" y="0"/>
                    <a:chExt cx="1915999" cy="1681798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Text Box 20"/>
                        <p:cNvSpPr txBox="1"/>
                        <p:nvPr/>
                      </p:nvSpPr>
                      <p:spPr>
                        <a:xfrm>
                          <a:off x="1397204" y="1199693"/>
                          <a:ext cx="518795" cy="204470"/>
                        </a:xfrm>
                        <a:prstGeom prst="rect">
                          <a:avLst/>
                        </a:prstGeom>
                        <a:solidFill>
                          <a:schemeClr val="lt1"/>
                        </a:solidFill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b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7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US" sz="700" b="1">
                              <a:solidFill>
                                <a:prstClr val="black"/>
                              </a:solidFill>
                              <a:ea typeface="Times New Roman"/>
                              <a:cs typeface="Arial"/>
                            </a:rPr>
                            <a:t>e(Z) </a:t>
                          </a:r>
                          <a:endParaRPr lang="en-US" sz="1100">
                            <a:solidFill>
                              <a:prstClr val="black"/>
                            </a:solidFill>
                            <a:ea typeface="Calibri"/>
                            <a:cs typeface="Arial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9" name="Text Box 2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397204" y="1199693"/>
                          <a:ext cx="518795" cy="204470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0" y="0"/>
                      <a:ext cx="1718678" cy="1681798"/>
                      <a:chOff x="0" y="0"/>
                      <a:chExt cx="1718678" cy="1681798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" name="Text Box 22"/>
                          <p:cNvSpPr txBox="1"/>
                          <p:nvPr/>
                        </p:nvSpPr>
                        <p:spPr>
                          <a:xfrm rot="16200000">
                            <a:off x="-157163" y="157163"/>
                            <a:ext cx="518795" cy="204470"/>
                          </a:xfrm>
                          <a:prstGeom prst="rect">
                            <a:avLst/>
                          </a:prstGeom>
                          <a:solidFill>
                            <a:schemeClr val="lt1"/>
                          </a:solidFill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b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sz="700" b="1" i="1">
                                <a:solidFill>
                                  <a:prstClr val="black"/>
                                </a:solidFill>
                                <a:ea typeface="Times New Roman"/>
                                <a:cs typeface="Arial"/>
                              </a:rPr>
                              <a:t>-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7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𝑰𝒎</m:t>
                                </m:r>
                              </m:oMath>
                            </a14:m>
                            <a:r>
                              <a:rPr lang="en-US" sz="700" b="1">
                                <a:solidFill>
                                  <a:prstClr val="black"/>
                                </a:solidFill>
                                <a:ea typeface="Times New Roman"/>
                                <a:cs typeface="Arial"/>
                              </a:rPr>
                              <a:t>(Z) </a:t>
                            </a:r>
                            <a:endParaRPr lang="en-US" sz="1100">
                              <a:solidFill>
                                <a:prstClr val="black"/>
                              </a:solidFill>
                              <a:ea typeface="Calibri"/>
                              <a:cs typeface="Arial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1" name="Text Box 22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6200000">
                            <a:off x="-157163" y="157163"/>
                            <a:ext cx="518795" cy="204470"/>
                          </a:xfrm>
                          <a:prstGeom prst="rect">
                            <a:avLst/>
                          </a:prstGeom>
                          <a:blipFill rotWithShape="1">
                            <a:blip r:embed="rId5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146418" y="65723"/>
                        <a:ext cx="1572260" cy="1616075"/>
                        <a:chOff x="0" y="0"/>
                        <a:chExt cx="1572666" cy="1616202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0" y="841248"/>
                          <a:ext cx="862965" cy="774954"/>
                          <a:chOff x="0" y="0"/>
                          <a:chExt cx="862965" cy="774954"/>
                        </a:xfrm>
                      </p:grpSpPr>
                      <p:sp>
                        <p:nvSpPr>
                          <p:cNvPr id="20" name="Oval 19"/>
                          <p:cNvSpPr/>
                          <p:nvPr/>
                        </p:nvSpPr>
                        <p:spPr>
                          <a:xfrm>
                            <a:off x="58522" y="0"/>
                            <a:ext cx="724103" cy="687629"/>
                          </a:xfrm>
                          <a:prstGeom prst="ellipse">
                            <a:avLst/>
                          </a:prstGeom>
                        </p:spPr>
                        <p:style>
                          <a:lnRef idx="2">
                            <a:schemeClr val="accent6"/>
                          </a:lnRef>
                          <a:fillRef idx="1">
                            <a:schemeClr val="lt1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>
                              <a:solidFill>
                                <a:prstClr val="black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21" name="Rectangle 20"/>
                          <p:cNvSpPr/>
                          <p:nvPr/>
                        </p:nvSpPr>
                        <p:spPr>
                          <a:xfrm>
                            <a:off x="0" y="329184"/>
                            <a:ext cx="862965" cy="445770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  <p:style>
                          <a:lnRef idx="2">
                            <a:schemeClr val="accent6"/>
                          </a:lnRef>
                          <a:fillRef idx="1">
                            <a:schemeClr val="lt1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>
                              <a:solidFill>
                                <a:prstClr val="black"/>
                              </a:solidFill>
                            </a:endParaRPr>
                          </a:p>
                        </p:txBody>
                      </p:sp>
                    </p:grpSp>
                    <p:cxnSp>
                      <p:nvCxnSpPr>
                        <p:cNvPr id="18" name="Straight Arrow Connector 17"/>
                        <p:cNvCxnSpPr/>
                        <p:nvPr/>
                      </p:nvCxnSpPr>
                      <p:spPr>
                        <a:xfrm flipV="1">
                          <a:off x="51206" y="0"/>
                          <a:ext cx="0" cy="1170305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" name="Straight Arrow Connector 18"/>
                        <p:cNvCxnSpPr/>
                        <p:nvPr/>
                      </p:nvCxnSpPr>
                      <p:spPr>
                        <a:xfrm flipV="1">
                          <a:off x="51206" y="1163116"/>
                          <a:ext cx="1521460" cy="6985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 Box 17"/>
                    <p:cNvSpPr txBox="1"/>
                    <p:nvPr/>
                  </p:nvSpPr>
                  <p:spPr>
                    <a:xfrm>
                      <a:off x="658368" y="1243584"/>
                      <a:ext cx="518795" cy="195114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b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𝑅</m:t>
                            </m:r>
                          </m:oMath>
                        </m:oMathPara>
                      </a14:m>
                      <a:endParaRPr lang="en-US" sz="1100">
                        <a:solidFill>
                          <a:prstClr val="black"/>
                        </a:solidFill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 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8368" y="1243584"/>
                      <a:ext cx="518795" cy="195114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" name="Straight Arrow Connector 7"/>
              <p:cNvCxnSpPr/>
              <p:nvPr/>
            </p:nvCxnSpPr>
            <p:spPr>
              <a:xfrm flipH="1" flipV="1">
                <a:off x="818445" y="990600"/>
                <a:ext cx="70556" cy="101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6" name="Flowchart: Connector 5"/>
            <p:cNvSpPr/>
            <p:nvPr/>
          </p:nvSpPr>
          <p:spPr>
            <a:xfrm>
              <a:off x="525162" y="877330"/>
              <a:ext cx="65405" cy="65405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49245"/>
            <a:ext cx="2971800" cy="177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16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and magnetic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</a:t>
            </a:r>
            <a:r>
              <a:rPr lang="en-US" dirty="0"/>
              <a:t>very high frequencies (&gt;1KHz), the inductance of metallic elements in the cell and wires makes the EIS </a:t>
            </a:r>
            <a:r>
              <a:rPr lang="en-US" dirty="0" smtClean="0"/>
              <a:t>plot </a:t>
            </a:r>
            <a:r>
              <a:rPr lang="en-US" dirty="0"/>
              <a:t>drop vertically</a:t>
            </a:r>
            <a:r>
              <a:rPr lang="en-US" dirty="0" smtClean="0"/>
              <a:t>.</a:t>
            </a:r>
            <a:r>
              <a:rPr lang="en-US" baseline="30000" dirty="0" smtClean="0"/>
              <a:t>[2]</a:t>
            </a:r>
          </a:p>
          <a:p>
            <a:r>
              <a:rPr lang="en-US" dirty="0" smtClean="0"/>
              <a:t>Also, as the frequency increases the current passing through an conductor tends to flow more near the surface. This phenomenon is called the Skin effect.</a:t>
            </a:r>
            <a:r>
              <a:rPr lang="en-US" baseline="30000" dirty="0" smtClean="0"/>
              <a:t>[</a:t>
            </a:r>
            <a:r>
              <a:rPr lang="en-US" baseline="30000" dirty="0"/>
              <a:t>2]</a:t>
            </a:r>
            <a:endParaRPr lang="en-US" sz="3600" baseline="30000" dirty="0"/>
          </a:p>
        </p:txBody>
      </p:sp>
    </p:spTree>
    <p:extLst>
      <p:ext uri="{BB962C8B-B14F-4D97-AF65-F5344CB8AC3E}">
        <p14:creationId xmlns:p14="http://schemas.microsoft.com/office/powerpoint/2010/main" val="277920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and magnetic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skin effect decreases </a:t>
            </a:r>
            <a:r>
              <a:rPr lang="en-US" sz="2800" dirty="0"/>
              <a:t>the useable cross-section area of the current collector </a:t>
            </a:r>
            <a:r>
              <a:rPr lang="en-US" sz="2800" dirty="0" smtClean="0"/>
              <a:t>and, hence, </a:t>
            </a:r>
            <a:r>
              <a:rPr lang="en-US" sz="2800" dirty="0"/>
              <a:t>increases the total resistance of the cell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</a:t>
            </a:r>
            <a:r>
              <a:rPr lang="en-US" sz="2800" baseline="30000" dirty="0"/>
              <a:t>2]</a:t>
            </a:r>
            <a:endParaRPr lang="en-US" sz="2800" baseline="30000" dirty="0" smtClean="0"/>
          </a:p>
          <a:p>
            <a:r>
              <a:rPr lang="en-US" sz="2800" dirty="0" smtClean="0"/>
              <a:t>It shifts </a:t>
            </a:r>
            <a:r>
              <a:rPr lang="en-US" sz="2800" dirty="0"/>
              <a:t>the tip of the high frequency section of the curve to the </a:t>
            </a:r>
            <a:r>
              <a:rPr lang="en-US" sz="2800" dirty="0" smtClean="0"/>
              <a:t>right.</a:t>
            </a:r>
            <a:endParaRPr lang="en-US" sz="2800" dirty="0"/>
          </a:p>
          <a:p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5970587" y="3810000"/>
            <a:ext cx="2716213" cy="2590800"/>
            <a:chOff x="6122987" y="4038600"/>
            <a:chExt cx="2716213" cy="25908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6781800" y="5181600"/>
              <a:ext cx="0" cy="1219200"/>
            </a:xfrm>
            <a:prstGeom prst="line">
              <a:avLst/>
            </a:prstGeom>
            <a:ln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122987" y="4038600"/>
              <a:ext cx="2716213" cy="2590800"/>
              <a:chOff x="6122987" y="4038600"/>
              <a:chExt cx="2716213" cy="259080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6858000" y="5181600"/>
                <a:ext cx="0" cy="12192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2987" y="4038600"/>
                <a:ext cx="2716213" cy="24465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553200" y="6352401"/>
                <a:ext cx="8709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Skin Effect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504802" y="5181600"/>
                <a:ext cx="976291" cy="14478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5899112" y="5711090"/>
                <a:ext cx="14883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Inductance Effects</a:t>
                </a: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>
              <a:off x="6825247" y="6402137"/>
              <a:ext cx="228600" cy="0"/>
            </a:xfrm>
            <a:prstGeom prst="straightConnector1">
              <a:avLst/>
            </a:prstGeom>
            <a:ln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88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and magnetic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inductance effects can be modeled using an inductor.</a:t>
            </a:r>
          </a:p>
          <a:p>
            <a:r>
              <a:rPr lang="en-US" dirty="0" smtClean="0"/>
              <a:t>The skin effect is basically a resistor whose resistance increases with frequency.</a:t>
            </a:r>
          </a:p>
          <a:p>
            <a:r>
              <a:rPr lang="en-US" dirty="0" smtClean="0"/>
              <a:t>Putting these two elements in series, we model the high-frequency dynamic effects of a cell.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181600"/>
            <a:ext cx="38671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1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Ageing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</a:t>
            </a:r>
            <a:r>
              <a:rPr lang="en-US" sz="2800" dirty="0"/>
              <a:t>a battery cycles its performance weakens. </a:t>
            </a:r>
          </a:p>
          <a:p>
            <a:r>
              <a:rPr lang="en-US" sz="2800" dirty="0" smtClean="0"/>
              <a:t>State </a:t>
            </a:r>
            <a:r>
              <a:rPr lang="en-US" sz="2800" dirty="0"/>
              <a:t>of Health (SOH) </a:t>
            </a:r>
            <a:r>
              <a:rPr lang="en-US" sz="2800" dirty="0" smtClean="0"/>
              <a:t>is used to quantify the age of batteries. It </a:t>
            </a:r>
            <a:r>
              <a:rPr lang="en-US" sz="2800" dirty="0"/>
              <a:t>may be defined based on many different parameters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Ageing, </a:t>
            </a:r>
            <a:r>
              <a:rPr lang="en-US" sz="2800" dirty="0" smtClean="0"/>
              <a:t>in general, increases </a:t>
            </a:r>
            <a:r>
              <a:rPr lang="en-US" sz="2800" dirty="0"/>
              <a:t>the internal resistance of the cell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</a:t>
            </a:r>
            <a:r>
              <a:rPr lang="en-US" sz="2800" baseline="30000" dirty="0"/>
              <a:t>2]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829" y="4343400"/>
            <a:ext cx="3274971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5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Ageing Effects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</a:t>
            </a:r>
            <a:r>
              <a:rPr lang="en-US" dirty="0"/>
              <a:t>an equivalent model that takes the changes of SOH into account won’t be an easy task to accomplish. </a:t>
            </a:r>
          </a:p>
          <a:p>
            <a:r>
              <a:rPr lang="en-US" dirty="0" smtClean="0"/>
              <a:t>An </a:t>
            </a:r>
            <a:r>
              <a:rPr lang="en-US" dirty="0"/>
              <a:t>easier way to do </a:t>
            </a:r>
            <a:r>
              <a:rPr lang="en-US" dirty="0" smtClean="0"/>
              <a:t>this, </a:t>
            </a:r>
            <a:r>
              <a:rPr lang="en-US" dirty="0"/>
              <a:t>is to repeat the parameter identification process for our circuit model and update its elements with the results </a:t>
            </a:r>
            <a:r>
              <a:rPr lang="en-US" dirty="0" smtClean="0"/>
              <a:t>once in a while.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SOC-variation </a:t>
            </a:r>
            <a:r>
              <a:rPr lang="en-US" dirty="0"/>
              <a:t>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EIS plots are obtained for constant SOCs. </a:t>
            </a:r>
          </a:p>
          <a:p>
            <a:r>
              <a:rPr lang="en-US" sz="2800" dirty="0" smtClean="0"/>
              <a:t>Changes </a:t>
            </a:r>
            <a:r>
              <a:rPr lang="en-US" sz="2800" dirty="0"/>
              <a:t>in the state of the charge of the cell mainly influences the mass transport effects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</a:t>
            </a:r>
            <a:r>
              <a:rPr lang="en-US" sz="2800" baseline="30000" dirty="0"/>
              <a:t>2]</a:t>
            </a:r>
            <a:endParaRPr lang="en-US" sz="2800" baseline="30000" dirty="0" smtClean="0"/>
          </a:p>
          <a:p>
            <a:r>
              <a:rPr lang="en-US" sz="2800" dirty="0"/>
              <a:t>T</a:t>
            </a:r>
            <a:r>
              <a:rPr lang="en-US" sz="2800" dirty="0" smtClean="0"/>
              <a:t>he high-frequency section of EIS plot is not much sensitive to SOC </a:t>
            </a:r>
            <a:r>
              <a:rPr lang="en-US" sz="2800" dirty="0"/>
              <a:t>changes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[2], [4</a:t>
            </a:r>
            <a:r>
              <a:rPr lang="en-US" sz="2800" baseline="30000" dirty="0"/>
              <a:t>]</a:t>
            </a:r>
            <a:endParaRPr lang="en-US" sz="2800" baseline="30000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57600"/>
            <a:ext cx="271158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096000" y="57150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Schematic EIS plot of a cell at two different SOCs.</a:t>
            </a:r>
          </a:p>
        </p:txBody>
      </p:sp>
    </p:spTree>
    <p:extLst>
      <p:ext uri="{BB962C8B-B14F-4D97-AF65-F5344CB8AC3E}">
        <p14:creationId xmlns:p14="http://schemas.microsoft.com/office/powerpoint/2010/main" val="178457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SOC-variation </a:t>
            </a:r>
            <a:r>
              <a:rPr lang="en-US" dirty="0"/>
              <a:t>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To </a:t>
            </a:r>
            <a:r>
              <a:rPr lang="en-US" sz="2400" dirty="0" smtClean="0"/>
              <a:t>capture SOC-variation effects on battery dynamics in our model, we could assume SOC-dependent impedances for the elements of our circuit model. </a:t>
            </a:r>
          </a:p>
          <a:p>
            <a:r>
              <a:rPr lang="en-US" sz="2400" dirty="0" smtClean="0"/>
              <a:t>This is </a:t>
            </a:r>
            <a:r>
              <a:rPr lang="en-US" sz="2400" dirty="0"/>
              <a:t>practical </a:t>
            </a:r>
            <a:r>
              <a:rPr lang="en-US" sz="2400" dirty="0" smtClean="0"/>
              <a:t>only if experimental data for our specific battery chemistry is available. </a:t>
            </a:r>
          </a:p>
          <a:p>
            <a:r>
              <a:rPr lang="en-US" sz="2400" dirty="0" smtClean="0"/>
              <a:t>Below figures show such characteristic curves for an LiFePO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battery.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57" y="4343400"/>
            <a:ext cx="3363243" cy="198893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2566"/>
            <a:ext cx="3048000" cy="19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6245423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Internal resistance variation with SOC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7800" y="6245423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Open circuit voltage variations  with SOC </a:t>
            </a:r>
          </a:p>
        </p:txBody>
      </p:sp>
    </p:spTree>
    <p:extLst>
      <p:ext uri="{BB962C8B-B14F-4D97-AF65-F5344CB8AC3E}">
        <p14:creationId xmlns:p14="http://schemas.microsoft.com/office/powerpoint/2010/main" val="1079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2.3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Salient Dynamics of Batteries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85554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[</a:t>
            </a:r>
            <a:r>
              <a:rPr lang="en-US" sz="2000" dirty="0" smtClean="0"/>
              <a:t>1]	C</a:t>
            </a:r>
            <a:r>
              <a:rPr lang="en-US" sz="2000" dirty="0"/>
              <a:t>. </a:t>
            </a:r>
            <a:r>
              <a:rPr lang="en-US" sz="2000" dirty="0" err="1"/>
              <a:t>Rahn</a:t>
            </a:r>
            <a:r>
              <a:rPr lang="en-US" sz="2000" dirty="0"/>
              <a:t> and C.Y. </a:t>
            </a:r>
            <a:r>
              <a:rPr lang="en-US" sz="2000" dirty="0" smtClean="0"/>
              <a:t>Wang, “</a:t>
            </a:r>
            <a:r>
              <a:rPr lang="en-US" sz="2000" i="1" dirty="0" smtClean="0"/>
              <a:t>Battery </a:t>
            </a:r>
            <a:r>
              <a:rPr lang="en-US" sz="2000" i="1" dirty="0"/>
              <a:t>Systems </a:t>
            </a:r>
            <a:r>
              <a:rPr lang="en-US" sz="2000" i="1" dirty="0" smtClean="0"/>
              <a:t>Engineering,”</a:t>
            </a:r>
            <a:r>
              <a:rPr lang="en-US" sz="2000" dirty="0" smtClean="0"/>
              <a:t> </a:t>
            </a:r>
            <a:r>
              <a:rPr lang="en-US" sz="2000" dirty="0" err="1" smtClean="0"/>
              <a:t>Chichester</a:t>
            </a:r>
            <a:r>
              <a:rPr lang="en-US" sz="2000" dirty="0"/>
              <a:t>: </a:t>
            </a:r>
            <a:r>
              <a:rPr lang="en-US" sz="2000" dirty="0" smtClean="0"/>
              <a:t>	John </a:t>
            </a:r>
            <a:r>
              <a:rPr lang="en-US" sz="2000" dirty="0"/>
              <a:t>Wiley &amp; </a:t>
            </a:r>
            <a:r>
              <a:rPr lang="en-US" sz="2000" dirty="0" smtClean="0"/>
              <a:t>Sons</a:t>
            </a:r>
            <a:r>
              <a:rPr lang="en-US" sz="2000" dirty="0"/>
              <a:t>, 2013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[2]	A. </a:t>
            </a:r>
            <a:r>
              <a:rPr lang="en-US" sz="2000" dirty="0" err="1" smtClean="0"/>
              <a:t>Jossen</a:t>
            </a:r>
            <a:r>
              <a:rPr lang="en-US" sz="2000" dirty="0" smtClean="0"/>
              <a:t>, “</a:t>
            </a:r>
            <a:r>
              <a:rPr lang="en-US" sz="2000" dirty="0"/>
              <a:t>Fundamentals of battery </a:t>
            </a:r>
            <a:r>
              <a:rPr lang="en-US" sz="2000" dirty="0" smtClean="0"/>
              <a:t>dynamics,” </a:t>
            </a:r>
            <a:r>
              <a:rPr lang="en-US" sz="2000" i="1" dirty="0" smtClean="0"/>
              <a:t>Journal of Power 	Sources</a:t>
            </a:r>
            <a:r>
              <a:rPr lang="en-US" sz="2000" dirty="0" smtClean="0"/>
              <a:t> 154, pp. 530-538, 2006.</a:t>
            </a:r>
          </a:p>
          <a:p>
            <a:endParaRPr lang="en-US" sz="2000" dirty="0" smtClean="0"/>
          </a:p>
          <a:p>
            <a:r>
              <a:rPr lang="en-US" sz="2000" dirty="0" smtClean="0"/>
              <a:t>[3]	M</a:t>
            </a:r>
            <a:r>
              <a:rPr lang="en-US" sz="2000" dirty="0"/>
              <a:t>. </a:t>
            </a:r>
            <a:r>
              <a:rPr lang="en-US" sz="2000" dirty="0" err="1"/>
              <a:t>Ceraolo</a:t>
            </a:r>
            <a:r>
              <a:rPr lang="en-US" sz="2000" dirty="0"/>
              <a:t>, “New dynamical models of </a:t>
            </a:r>
            <a:r>
              <a:rPr lang="en-US" sz="2000" dirty="0" smtClean="0"/>
              <a:t>lead-acid batteries</a:t>
            </a:r>
            <a:r>
              <a:rPr lang="en-US" sz="2000" dirty="0"/>
              <a:t>,” </a:t>
            </a:r>
            <a:r>
              <a:rPr lang="en-US" sz="2000" i="1" dirty="0"/>
              <a:t>IEEE </a:t>
            </a:r>
            <a:r>
              <a:rPr lang="en-US" sz="2000" i="1" dirty="0" smtClean="0"/>
              <a:t>	Transactions </a:t>
            </a:r>
            <a:r>
              <a:rPr lang="en-US" sz="2000" i="1" dirty="0"/>
              <a:t>on Power Systems</a:t>
            </a:r>
            <a:r>
              <a:rPr lang="en-US" sz="2000" dirty="0"/>
              <a:t>, </a:t>
            </a:r>
            <a:r>
              <a:rPr lang="en-US" sz="2000" dirty="0" smtClean="0"/>
              <a:t>vol</a:t>
            </a:r>
            <a:r>
              <a:rPr lang="en-US" sz="2000" dirty="0"/>
              <a:t>. 15, </a:t>
            </a:r>
            <a:r>
              <a:rPr lang="en-US" sz="2000" dirty="0" smtClean="0"/>
              <a:t>no</a:t>
            </a:r>
            <a:r>
              <a:rPr lang="en-US" sz="2000" dirty="0"/>
              <a:t>. 4, pp. 1184–1190, 2000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[4]	D</a:t>
            </a:r>
            <a:r>
              <a:rPr lang="en-US" sz="2000" dirty="0"/>
              <a:t>. </a:t>
            </a:r>
            <a:r>
              <a:rPr lang="en-US" sz="2000" dirty="0" smtClean="0"/>
              <a:t>Andrea, </a:t>
            </a:r>
            <a:r>
              <a:rPr lang="en-US" sz="2000" dirty="0"/>
              <a:t>M. </a:t>
            </a:r>
            <a:r>
              <a:rPr lang="en-US" sz="2000" dirty="0" err="1" smtClean="0"/>
              <a:t>Meiler</a:t>
            </a:r>
            <a:r>
              <a:rPr lang="en-US" sz="2000" dirty="0" smtClean="0"/>
              <a:t>, </a:t>
            </a:r>
            <a:r>
              <a:rPr lang="en-US" sz="2000" dirty="0"/>
              <a:t>K. </a:t>
            </a:r>
            <a:r>
              <a:rPr lang="en-US" sz="2000" dirty="0" smtClean="0"/>
              <a:t>Steiner, </a:t>
            </a:r>
            <a:r>
              <a:rPr lang="en-US" sz="2000" dirty="0"/>
              <a:t>Ch. </a:t>
            </a:r>
            <a:r>
              <a:rPr lang="en-US" sz="2000" dirty="0" err="1" smtClean="0"/>
              <a:t>Wimmer</a:t>
            </a:r>
            <a:r>
              <a:rPr lang="en-US" sz="2000" dirty="0" smtClean="0"/>
              <a:t>, </a:t>
            </a:r>
            <a:r>
              <a:rPr lang="en-US" sz="2000" dirty="0"/>
              <a:t>T. </a:t>
            </a:r>
            <a:r>
              <a:rPr lang="en-US" sz="2000" dirty="0" err="1" smtClean="0"/>
              <a:t>Soczka-Guth</a:t>
            </a:r>
            <a:r>
              <a:rPr lang="en-US" sz="2000" dirty="0" smtClean="0"/>
              <a:t>, </a:t>
            </a:r>
            <a:r>
              <a:rPr lang="en-US" sz="2000" dirty="0"/>
              <a:t>D.U. </a:t>
            </a:r>
            <a:r>
              <a:rPr lang="en-US" sz="2000" dirty="0" smtClean="0"/>
              <a:t>	Sauer, “</a:t>
            </a:r>
            <a:r>
              <a:rPr lang="en-US" sz="2000" dirty="0"/>
              <a:t>Characterization of </a:t>
            </a:r>
            <a:r>
              <a:rPr lang="en-US" sz="2000" dirty="0" smtClean="0"/>
              <a:t>high-power </a:t>
            </a:r>
            <a:r>
              <a:rPr lang="en-US" sz="2000" dirty="0"/>
              <a:t>lithium-ion batteries </a:t>
            </a:r>
            <a:r>
              <a:rPr lang="en-US" sz="2000" dirty="0" smtClean="0"/>
              <a:t>by 	electrochemical impedance </a:t>
            </a:r>
            <a:r>
              <a:rPr lang="en-US" sz="2000" dirty="0"/>
              <a:t>spectroscopy. I. </a:t>
            </a:r>
            <a:r>
              <a:rPr lang="en-US" sz="2000" dirty="0" smtClean="0"/>
              <a:t>Experimental 	investigation,” </a:t>
            </a:r>
            <a:r>
              <a:rPr lang="en-US" sz="2000" i="1" dirty="0" smtClean="0"/>
              <a:t>Journal </a:t>
            </a:r>
            <a:r>
              <a:rPr lang="en-US" sz="2000" i="1" dirty="0"/>
              <a:t>of Power Sources </a:t>
            </a:r>
            <a:r>
              <a:rPr lang="en-US" sz="2000" dirty="0" smtClean="0"/>
              <a:t>196, pp. 5334–5341, 2011.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100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Batteries mainly show capacitance properties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1]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SOC is used to denote the amount of charge of a battery.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Fully charged : 100% SOC, Fully depleted : 0 % SOC</a:t>
            </a:r>
          </a:p>
          <a:p>
            <a:pPr lvl="1"/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dirty="0"/>
          </a:p>
          <a:p>
            <a:pPr lvl="1"/>
            <a:endParaRPr lang="en-US" sz="2400" dirty="0" smtClean="0"/>
          </a:p>
        </p:txBody>
      </p:sp>
      <p:pic>
        <p:nvPicPr>
          <p:cNvPr id="4" name="Picture 2" descr="C:\Users\Administrator\Pictures\batteryFig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9119" y="4742040"/>
            <a:ext cx="2139592" cy="100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377699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</a:rPr>
              <a:t>+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59684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prstClr val="black"/>
                </a:solidFill>
              </a:rPr>
              <a:t>_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124200" y="4267200"/>
            <a:ext cx="0" cy="19606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71800" y="6248400"/>
            <a:ext cx="3048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71800" y="4648200"/>
            <a:ext cx="3048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6600" y="4419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100%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29000" y="6031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0%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042166" y="51874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SOC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3745676"/>
            <a:ext cx="2792412" cy="251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15000" y="3886200"/>
            <a:ext cx="2209800" cy="990600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3600" y="40386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Capacitance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715000" y="4953000"/>
            <a:ext cx="2209800" cy="126313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0207" y="5584567"/>
            <a:ext cx="965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Inductance</a:t>
            </a:r>
          </a:p>
        </p:txBody>
      </p:sp>
    </p:spTree>
    <p:extLst>
      <p:ext uri="{BB962C8B-B14F-4D97-AF65-F5344CB8AC3E}">
        <p14:creationId xmlns:p14="http://schemas.microsoft.com/office/powerpoint/2010/main" val="20938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Charge </a:t>
            </a:r>
            <a:r>
              <a:rPr lang="en-US" dirty="0"/>
              <a:t>storage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/>
                  <a:t>There </a:t>
                </a:r>
                <a:r>
                  <a:rPr lang="en-US" smtClean="0"/>
                  <a:t>are </a:t>
                </a:r>
                <a:r>
                  <a:rPr lang="en-US"/>
                  <a:t>two </a:t>
                </a:r>
                <a:r>
                  <a:rPr lang="en-US" smtClean="0"/>
                  <a:t>ways </a:t>
                </a:r>
                <a:r>
                  <a:rPr lang="en-US" dirty="0"/>
                  <a:t>to model the storage characteristic of  a </a:t>
                </a:r>
                <a:r>
                  <a:rPr lang="en-US" dirty="0" smtClean="0"/>
                  <a:t>cell:</a:t>
                </a:r>
                <a:endParaRPr lang="en-US" dirty="0"/>
              </a:p>
              <a:p>
                <a:pPr lvl="1"/>
                <a:r>
                  <a:rPr lang="en-US" sz="2400" dirty="0"/>
                  <a:t>Using a capacitor.</a:t>
                </a:r>
              </a:p>
              <a:p>
                <a:pPr lvl="1"/>
                <a:r>
                  <a:rPr lang="en-US" sz="2400" dirty="0"/>
                  <a:t>Using a SOC-dependent voltage source along with the </a:t>
                </a:r>
                <a:r>
                  <a:rPr lang="en-US" sz="2400" dirty="0" smtClean="0"/>
                  <a:t>charge/discharge </a:t>
                </a:r>
                <a:r>
                  <a:rPr lang="en-US" sz="2400" dirty="0"/>
                  <a:t>dynamic.</a:t>
                </a:r>
              </a:p>
              <a:p>
                <a:pPr marL="457200" lvl="1" indent="0">
                  <a:buNone/>
                </a:pPr>
                <a:endParaRPr lang="en-US" sz="2400" i="1" dirty="0" smtClean="0">
                  <a:latin typeface="Cambria Math"/>
                </a:endParaRPr>
              </a:p>
              <a:p>
                <a:pPr marL="457200" lvl="1" indent="0">
                  <a:buNone/>
                </a:pPr>
                <a:endParaRPr lang="en-US" sz="2400" i="1" dirty="0">
                  <a:latin typeface="Cambria Math"/>
                </a:endParaRPr>
              </a:p>
              <a:p>
                <a:pPr marL="457200" lvl="1" indent="0">
                  <a:buNone/>
                </a:pPr>
                <a:endParaRPr lang="en-US" sz="2400" i="1" dirty="0" smtClean="0">
                  <a:latin typeface="Cambria Math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</a:rPr>
                          <m:t>𝑆𝑂𝐶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sz="2400" dirty="0"/>
                  <a:t> , </a:t>
                </a:r>
                <a:endParaRPr lang="en-US" sz="2400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</m:t>
                    </m:r>
                  </m:oMath>
                </a14:m>
                <a:r>
                  <a:rPr lang="en-US" sz="2400" dirty="0"/>
                  <a:t> is the capacity of the cell</a:t>
                </a:r>
                <a:r>
                  <a:rPr lang="en-US" sz="2400" dirty="0" smtClean="0"/>
                  <a:t>.</a:t>
                </a:r>
                <a:r>
                  <a:rPr lang="en-US" sz="2400" baseline="30000" dirty="0" smtClean="0"/>
                  <a:t>[</a:t>
                </a:r>
                <a:r>
                  <a:rPr lang="en-US" sz="2400" baseline="30000" dirty="0"/>
                  <a:t>1]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42" y="3374818"/>
            <a:ext cx="3426250" cy="188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8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Internal Resistance</a:t>
            </a: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Internal elements </a:t>
            </a:r>
            <a:r>
              <a:rPr lang="en-US" sz="2400" dirty="0" smtClean="0"/>
              <a:t>of the cell resist </a:t>
            </a:r>
            <a:r>
              <a:rPr lang="en-US" sz="2400" dirty="0"/>
              <a:t>the flow of </a:t>
            </a:r>
            <a:r>
              <a:rPr lang="en-US" sz="2400" dirty="0" smtClean="0"/>
              <a:t>electrons.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Includes the resistances of current collectors, active materials, electrolyte and separator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4]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The intersection of the EIS plot with the horizontal axis shows </a:t>
            </a:r>
            <a:r>
              <a:rPr lang="en-US" sz="2400" dirty="0" smtClean="0"/>
              <a:t>the total </a:t>
            </a:r>
            <a:r>
              <a:rPr lang="en-US" sz="2400" dirty="0" err="1" smtClean="0"/>
              <a:t>ohmic</a:t>
            </a:r>
            <a:r>
              <a:rPr lang="en-US" sz="2400" dirty="0" smtClean="0"/>
              <a:t> </a:t>
            </a:r>
            <a:r>
              <a:rPr lang="en-US" sz="2400" dirty="0"/>
              <a:t>resistance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4]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546" y="3657600"/>
            <a:ext cx="2868612" cy="2583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5738751" y="4800600"/>
            <a:ext cx="4572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14951" y="4572000"/>
            <a:ext cx="585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R</a:t>
            </a:r>
            <a:r>
              <a:rPr lang="en-US" sz="1200" baseline="-25000" dirty="0" err="1">
                <a:solidFill>
                  <a:srgbClr val="FF0000"/>
                </a:solidFill>
              </a:rPr>
              <a:t>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Resistance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We model this by an </a:t>
            </a:r>
            <a:r>
              <a:rPr lang="en-US" sz="2400" dirty="0" err="1"/>
              <a:t>ohmic</a:t>
            </a:r>
            <a:r>
              <a:rPr lang="en-US" sz="2400" dirty="0"/>
              <a:t> resistor.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As expected, a resistor in series with our electrical potential source can model these losses. </a:t>
            </a: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Experiments </a:t>
            </a:r>
            <a:r>
              <a:rPr lang="en-US" sz="2400" dirty="0"/>
              <a:t>show that in the middle range of the SOC this resistance is fairly constant.</a:t>
            </a:r>
          </a:p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210502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0"/>
            <a:ext cx="4191000" cy="247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7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Self-discharge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phenomenon in which internal </a:t>
            </a:r>
            <a:r>
              <a:rPr lang="en-US" dirty="0"/>
              <a:t>chemical reactions reduce the stored charge of the battery without any connection between the </a:t>
            </a:r>
            <a:r>
              <a:rPr lang="en-US" dirty="0" smtClean="0"/>
              <a:t>electrodes.</a:t>
            </a:r>
          </a:p>
          <a:p>
            <a:r>
              <a:rPr lang="en-US" dirty="0" smtClean="0"/>
              <a:t>It is a chemical reaction </a:t>
            </a:r>
            <a:r>
              <a:rPr lang="en-US" dirty="0"/>
              <a:t>and tends to occur more quickly at higher temperatures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Self-discharge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to the existence of this parasitic branch some part of the total current entering battery is lost in a nonreversible reaction</a:t>
            </a:r>
            <a:r>
              <a:rPr lang="en-US" dirty="0" smtClean="0"/>
              <a:t>.</a:t>
            </a:r>
            <a:r>
              <a:rPr lang="en-US" baseline="30000" dirty="0" smtClean="0"/>
              <a:t>[</a:t>
            </a:r>
            <a:r>
              <a:rPr lang="en-US" baseline="30000" dirty="0"/>
              <a:t>3]</a:t>
            </a:r>
            <a:endParaRPr lang="en-US" baseline="30000" dirty="0" smtClean="0"/>
          </a:p>
          <a:p>
            <a:r>
              <a:rPr lang="en-US" dirty="0" smtClean="0"/>
              <a:t>It is modeled by using a typically large resistor in parallel with the electrical potential </a:t>
            </a:r>
            <a:r>
              <a:rPr lang="en-US" dirty="0"/>
              <a:t>source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419600"/>
            <a:ext cx="259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30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Mass transport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Ions </a:t>
            </a:r>
            <a:r>
              <a:rPr lang="en-US" sz="2400" dirty="0"/>
              <a:t>transport in a battery by diffusion. Since diffusion causes concentration of </a:t>
            </a:r>
            <a:r>
              <a:rPr lang="en-US" sz="2400" dirty="0" smtClean="0"/>
              <a:t>ions </a:t>
            </a:r>
            <a:r>
              <a:rPr lang="en-US" sz="2400" dirty="0"/>
              <a:t>at the location of charge transfer it produces over-potential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2]</a:t>
            </a:r>
            <a:endParaRPr lang="en-US" sz="2400" baseline="30000" dirty="0" smtClean="0"/>
          </a:p>
          <a:p>
            <a:r>
              <a:rPr lang="en-US" sz="2400" dirty="0"/>
              <a:t>Diffusion has the dominant effect in the impedance spectrum of the cell at low frequencies </a:t>
            </a:r>
            <a:r>
              <a:rPr lang="en-US" sz="2400" dirty="0" smtClean="0"/>
              <a:t>(</a:t>
            </a:r>
            <a:r>
              <a:rPr lang="en-US" sz="2400" dirty="0"/>
              <a:t>&lt;</a:t>
            </a:r>
            <a:r>
              <a:rPr lang="en-US" sz="2400" dirty="0" smtClean="0"/>
              <a:t>1 </a:t>
            </a:r>
            <a:r>
              <a:rPr lang="en-US" sz="2400" dirty="0"/>
              <a:t>Hz) and makes the linear section of the EIS plot</a:t>
            </a:r>
            <a:r>
              <a:rPr lang="en-US" sz="2400" dirty="0" smtClean="0"/>
              <a:t>.</a:t>
            </a:r>
            <a:r>
              <a:rPr lang="en-US" sz="2400" baseline="30000" dirty="0" smtClean="0"/>
              <a:t>[</a:t>
            </a:r>
            <a:r>
              <a:rPr lang="en-US" sz="2400" baseline="30000" dirty="0"/>
              <a:t>2]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0"/>
            <a:ext cx="2876418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391400" y="3962400"/>
            <a:ext cx="990600" cy="9906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43791" y="3654623"/>
            <a:ext cx="1819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Mass Transport Effects</a:t>
            </a:r>
          </a:p>
        </p:txBody>
      </p:sp>
    </p:spTree>
    <p:extLst>
      <p:ext uri="{BB962C8B-B14F-4D97-AF65-F5344CB8AC3E}">
        <p14:creationId xmlns:p14="http://schemas.microsoft.com/office/powerpoint/2010/main" val="39002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950</Words>
  <Application>Microsoft Office PowerPoint</Application>
  <PresentationFormat>On-screen Show (4:3)</PresentationFormat>
  <Paragraphs>129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Times New Roman</vt:lpstr>
      <vt:lpstr>1_Office Theme</vt:lpstr>
      <vt:lpstr>PowerPoint Presentation</vt:lpstr>
      <vt:lpstr>PowerPoint Presentation</vt:lpstr>
      <vt:lpstr>Charge storage</vt:lpstr>
      <vt:lpstr>Charge storage</vt:lpstr>
      <vt:lpstr>Internal Resistance </vt:lpstr>
      <vt:lpstr>Internal Resistance</vt:lpstr>
      <vt:lpstr>Self-discharge</vt:lpstr>
      <vt:lpstr>Self-discharge</vt:lpstr>
      <vt:lpstr>Mass transport effects</vt:lpstr>
      <vt:lpstr>Mass transport effects</vt:lpstr>
      <vt:lpstr>Double layer and charge transfer effects</vt:lpstr>
      <vt:lpstr>Double layer and charge transfer effects</vt:lpstr>
      <vt:lpstr>Electric and magnetic effects</vt:lpstr>
      <vt:lpstr>Electric and magnetic effects</vt:lpstr>
      <vt:lpstr>Electric and magnetic effects</vt:lpstr>
      <vt:lpstr>Ageing Effects</vt:lpstr>
      <vt:lpstr>Ageing Effects</vt:lpstr>
      <vt:lpstr>SOC-variation Effects</vt:lpstr>
      <vt:lpstr>SOC-variation Effects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8</cp:revision>
  <dcterms:created xsi:type="dcterms:W3CDTF">2013-04-01T14:14:14Z</dcterms:created>
  <dcterms:modified xsi:type="dcterms:W3CDTF">2014-08-28T22:52:33Z</dcterms:modified>
</cp:coreProperties>
</file>